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1"/>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2" r:id="rId43"/>
    <p:sldId id="303" r:id="rId44"/>
    <p:sldId id="304" r:id="rId45"/>
    <p:sldId id="305" r:id="rId46"/>
    <p:sldId id="306" r:id="rId47"/>
    <p:sldId id="307" r:id="rId48"/>
    <p:sldId id="322" r:id="rId49"/>
    <p:sldId id="308" r:id="rId50"/>
    <p:sldId id="309" r:id="rId51"/>
    <p:sldId id="326" r:id="rId52"/>
    <p:sldId id="328" r:id="rId53"/>
    <p:sldId id="327" r:id="rId54"/>
    <p:sldId id="335" r:id="rId55"/>
    <p:sldId id="331" r:id="rId56"/>
    <p:sldId id="310" r:id="rId57"/>
    <p:sldId id="333" r:id="rId58"/>
    <p:sldId id="323" r:id="rId59"/>
    <p:sldId id="332" r:id="rId60"/>
    <p:sldId id="324" r:id="rId61"/>
    <p:sldId id="334" r:id="rId62"/>
    <p:sldId id="319" r:id="rId63"/>
    <p:sldId id="325" r:id="rId64"/>
    <p:sldId id="311" r:id="rId65"/>
    <p:sldId id="329" r:id="rId66"/>
    <p:sldId id="330" r:id="rId67"/>
    <p:sldId id="312" r:id="rId68"/>
    <p:sldId id="337" r:id="rId69"/>
    <p:sldId id="339" r:id="rId70"/>
    <p:sldId id="336" r:id="rId71"/>
    <p:sldId id="344" r:id="rId72"/>
    <p:sldId id="345" r:id="rId73"/>
    <p:sldId id="340" r:id="rId74"/>
    <p:sldId id="321" r:id="rId75"/>
    <p:sldId id="317" r:id="rId76"/>
    <p:sldId id="342" r:id="rId77"/>
    <p:sldId id="316" r:id="rId78"/>
    <p:sldId id="341" r:id="rId79"/>
    <p:sldId id="318"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8969" autoAdjust="0"/>
  </p:normalViewPr>
  <p:slideViewPr>
    <p:cSldViewPr snapToGrid="0">
      <p:cViewPr varScale="1">
        <p:scale>
          <a:sx n="100" d="100"/>
          <a:sy n="100" d="100"/>
        </p:scale>
        <p:origin x="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humains majeurs</a:t>
            </a:r>
            <a:endParaRPr lang="fr-FR" sz="1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3975"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18316800"/>
        <c:axId val="-18311360"/>
      </c:scatterChart>
      <c:valAx>
        <c:axId val="-183168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âge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8311360"/>
        <c:crosses val="autoZero"/>
        <c:crossBetween val="midCat"/>
      </c:valAx>
      <c:valAx>
        <c:axId val="-18311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majorité</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8316800"/>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personnes vieilles</a:t>
            </a:r>
            <a:endParaRPr lang="fr-FR" sz="1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444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18309184"/>
        <c:axId val="-18307008"/>
      </c:scatterChart>
      <c:valAx>
        <c:axId val="-183091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âge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8307008"/>
        <c:crosses val="autoZero"/>
        <c:crossBetween val="midCat"/>
      </c:valAx>
      <c:valAx>
        <c:axId val="-18307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vieillesse</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8309184"/>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F7A69-8AAA-4DD3-A144-7764F31A3286}">
      <dsp:nvSpPr>
        <dsp:cNvPr id="0" name=""/>
        <dsp:cNvSpPr/>
      </dsp:nvSpPr>
      <dsp:spPr>
        <a:xfrm>
          <a:off x="4033493" y="588192"/>
          <a:ext cx="1310315" cy="542216"/>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spatiale</a:t>
          </a:r>
          <a:endParaRPr lang="fr-FR" sz="1200" kern="1200" dirty="0"/>
        </a:p>
      </dsp:txBody>
      <dsp:txXfrm>
        <a:off x="4049374" y="604073"/>
        <a:ext cx="1278553" cy="510454"/>
      </dsp:txXfrm>
    </dsp:sp>
    <dsp:sp modelId="{9D779B5A-C2EF-4802-89EB-101BA9BFDF3F}">
      <dsp:nvSpPr>
        <dsp:cNvPr id="0" name=""/>
        <dsp:cNvSpPr/>
      </dsp:nvSpPr>
      <dsp:spPr>
        <a:xfrm>
          <a:off x="1467776" y="1130409"/>
          <a:ext cx="3220875" cy="216886"/>
        </a:xfrm>
        <a:custGeom>
          <a:avLst/>
          <a:gdLst/>
          <a:ahLst/>
          <a:cxnLst/>
          <a:rect l="0" t="0" r="0" b="0"/>
          <a:pathLst>
            <a:path>
              <a:moveTo>
                <a:pt x="3220875" y="0"/>
              </a:moveTo>
              <a:lnTo>
                <a:pt x="3220875" y="108443"/>
              </a:lnTo>
              <a:lnTo>
                <a:pt x="0" y="108443"/>
              </a:lnTo>
              <a:lnTo>
                <a:pt x="0"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EEAD35-7E50-4E31-B940-B3D9210AF5B0}">
      <dsp:nvSpPr>
        <dsp:cNvPr id="0" name=""/>
        <dsp:cNvSpPr/>
      </dsp:nvSpPr>
      <dsp:spPr>
        <a:xfrm>
          <a:off x="917513" y="1347295"/>
          <a:ext cx="1100526"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topologique</a:t>
          </a:r>
          <a:endParaRPr lang="fr-FR" sz="1200" kern="1200" dirty="0"/>
        </a:p>
      </dsp:txBody>
      <dsp:txXfrm>
        <a:off x="933394" y="1363176"/>
        <a:ext cx="1068764" cy="510454"/>
      </dsp:txXfrm>
    </dsp:sp>
    <dsp:sp modelId="{2AEBBEF8-523E-401A-A92D-A9FE836A8331}">
      <dsp:nvSpPr>
        <dsp:cNvPr id="0" name=""/>
        <dsp:cNvSpPr/>
      </dsp:nvSpPr>
      <dsp:spPr>
        <a:xfrm>
          <a:off x="410453" y="1889512"/>
          <a:ext cx="1057322" cy="216886"/>
        </a:xfrm>
        <a:custGeom>
          <a:avLst/>
          <a:gdLst/>
          <a:ahLst/>
          <a:cxnLst/>
          <a:rect l="0" t="0" r="0" b="0"/>
          <a:pathLst>
            <a:path>
              <a:moveTo>
                <a:pt x="1057322" y="0"/>
              </a:moveTo>
              <a:lnTo>
                <a:pt x="1057322" y="108443"/>
              </a:lnTo>
              <a:lnTo>
                <a:pt x="0" y="108443"/>
              </a:lnTo>
              <a:lnTo>
                <a:pt x="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7A7BF57-0062-48F7-AD52-E9DDD033A6A4}">
      <dsp:nvSpPr>
        <dsp:cNvPr id="0" name=""/>
        <dsp:cNvSpPr/>
      </dsp:nvSpPr>
      <dsp:spPr>
        <a:xfrm>
          <a:off x="3791"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Inclus</a:t>
          </a:r>
          <a:endParaRPr lang="fr-FR" sz="1200" kern="1200" dirty="0"/>
        </a:p>
      </dsp:txBody>
      <dsp:txXfrm>
        <a:off x="19672" y="2122280"/>
        <a:ext cx="781563" cy="510454"/>
      </dsp:txXfrm>
    </dsp:sp>
    <dsp:sp modelId="{5191660F-D66C-417E-AB27-90414F6F0DA1}">
      <dsp:nvSpPr>
        <dsp:cNvPr id="0" name=""/>
        <dsp:cNvSpPr/>
      </dsp:nvSpPr>
      <dsp:spPr>
        <a:xfrm>
          <a:off x="1422056" y="1889512"/>
          <a:ext cx="91440" cy="216886"/>
        </a:xfrm>
        <a:custGeom>
          <a:avLst/>
          <a:gdLst/>
          <a:ahLst/>
          <a:cxnLst/>
          <a:rect l="0" t="0" r="0" b="0"/>
          <a:pathLst>
            <a:path>
              <a:moveTo>
                <a:pt x="45720" y="0"/>
              </a:moveTo>
              <a:lnTo>
                <a:pt x="45720"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0C11DB1-D2B0-4874-93DD-733DA904F35A}">
      <dsp:nvSpPr>
        <dsp:cNvPr id="0" name=""/>
        <dsp:cNvSpPr/>
      </dsp:nvSpPr>
      <dsp:spPr>
        <a:xfrm>
          <a:off x="1061113"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Adjacent</a:t>
          </a:r>
          <a:endParaRPr lang="fr-FR" sz="1200" kern="1200" dirty="0"/>
        </a:p>
      </dsp:txBody>
      <dsp:txXfrm>
        <a:off x="1076994" y="2122280"/>
        <a:ext cx="781563" cy="510454"/>
      </dsp:txXfrm>
    </dsp:sp>
    <dsp:sp modelId="{9CC315D6-0824-49F5-A4E4-97092F4CF44A}">
      <dsp:nvSpPr>
        <dsp:cNvPr id="0" name=""/>
        <dsp:cNvSpPr/>
      </dsp:nvSpPr>
      <dsp:spPr>
        <a:xfrm>
          <a:off x="1467776" y="1889512"/>
          <a:ext cx="1057322" cy="216886"/>
        </a:xfrm>
        <a:custGeom>
          <a:avLst/>
          <a:gdLst/>
          <a:ahLst/>
          <a:cxnLst/>
          <a:rect l="0" t="0" r="0" b="0"/>
          <a:pathLst>
            <a:path>
              <a:moveTo>
                <a:pt x="0" y="0"/>
              </a:moveTo>
              <a:lnTo>
                <a:pt x="0" y="108443"/>
              </a:lnTo>
              <a:lnTo>
                <a:pt x="1057322" y="108443"/>
              </a:lnTo>
              <a:lnTo>
                <a:pt x="1057322" y="216886"/>
              </a:lnTo>
            </a:path>
          </a:pathLst>
        </a:custGeom>
        <a:noFill/>
        <a:ln w="15875" cap="rnd"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96F2450-9779-4659-8F3A-401F3B8DA9D0}">
      <dsp:nvSpPr>
        <dsp:cNvPr id="0" name=""/>
        <dsp:cNvSpPr/>
      </dsp:nvSpPr>
      <dsp:spPr>
        <a:xfrm>
          <a:off x="2118436" y="2106399"/>
          <a:ext cx="813325" cy="542216"/>
        </a:xfrm>
        <a:prstGeom prst="roundRect">
          <a:avLst>
            <a:gd name="adj" fmla="val 10000"/>
          </a:avLst>
        </a:prstGeom>
        <a:solidFill>
          <a:schemeClr val="accent1"/>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Dans</a:t>
          </a:r>
          <a:endParaRPr lang="fr-FR" sz="1200" kern="1200" dirty="0"/>
        </a:p>
      </dsp:txBody>
      <dsp:txXfrm>
        <a:off x="2134317" y="2122280"/>
        <a:ext cx="781563" cy="510454"/>
      </dsp:txXfrm>
    </dsp:sp>
    <dsp:sp modelId="{89CEADE7-16A9-4EE4-99A3-450CFC33BC79}">
      <dsp:nvSpPr>
        <dsp:cNvPr id="0" name=""/>
        <dsp:cNvSpPr/>
      </dsp:nvSpPr>
      <dsp:spPr>
        <a:xfrm>
          <a:off x="4688651" y="1130409"/>
          <a:ext cx="3246437" cy="216886"/>
        </a:xfrm>
        <a:custGeom>
          <a:avLst/>
          <a:gdLst/>
          <a:ahLst/>
          <a:cxnLst/>
          <a:rect l="0" t="0" r="0" b="0"/>
          <a:pathLst>
            <a:path>
              <a:moveTo>
                <a:pt x="0" y="0"/>
              </a:moveTo>
              <a:lnTo>
                <a:pt x="0" y="108443"/>
              </a:lnTo>
              <a:lnTo>
                <a:pt x="3246437" y="108443"/>
              </a:lnTo>
              <a:lnTo>
                <a:pt x="3246437" y="216886"/>
              </a:lnTo>
            </a:path>
          </a:pathLst>
        </a:cu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5C765E-FFEB-4B62-B213-F5EFC1668C7C}">
      <dsp:nvSpPr>
        <dsp:cNvPr id="0" name=""/>
        <dsp:cNvSpPr/>
      </dsp:nvSpPr>
      <dsp:spPr>
        <a:xfrm>
          <a:off x="7410388" y="1347295"/>
          <a:ext cx="1049401" cy="542216"/>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métrique</a:t>
          </a:r>
          <a:endParaRPr lang="fr-FR" sz="1200" kern="1200" dirty="0"/>
        </a:p>
      </dsp:txBody>
      <dsp:txXfrm>
        <a:off x="7426269" y="1363176"/>
        <a:ext cx="1017639" cy="510454"/>
      </dsp:txXfrm>
    </dsp:sp>
    <dsp:sp modelId="{16DF7006-0E96-482F-BBE8-D5DA2E47B494}">
      <dsp:nvSpPr>
        <dsp:cNvPr id="0" name=""/>
        <dsp:cNvSpPr/>
      </dsp:nvSpPr>
      <dsp:spPr>
        <a:xfrm>
          <a:off x="6471907" y="1889512"/>
          <a:ext cx="1463182" cy="216886"/>
        </a:xfrm>
        <a:custGeom>
          <a:avLst/>
          <a:gdLst/>
          <a:ahLst/>
          <a:cxnLst/>
          <a:rect l="0" t="0" r="0" b="0"/>
          <a:pathLst>
            <a:path>
              <a:moveTo>
                <a:pt x="1463182" y="0"/>
              </a:moveTo>
              <a:lnTo>
                <a:pt x="1463182" y="108443"/>
              </a:lnTo>
              <a:lnTo>
                <a:pt x="0" y="108443"/>
              </a:lnTo>
              <a:lnTo>
                <a:pt x="0"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7BD5A7-97EB-4C5A-8F69-5C3F81D172BB}">
      <dsp:nvSpPr>
        <dsp:cNvPr id="0" name=""/>
        <dsp:cNvSpPr/>
      </dsp:nvSpPr>
      <dsp:spPr>
        <a:xfrm>
          <a:off x="5910094" y="2106399"/>
          <a:ext cx="11236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a:t>
          </a:r>
          <a:endParaRPr lang="fr-FR" sz="1200" kern="1200" dirty="0"/>
        </a:p>
      </dsp:txBody>
      <dsp:txXfrm>
        <a:off x="5925975" y="2122280"/>
        <a:ext cx="1091863" cy="510454"/>
      </dsp:txXfrm>
    </dsp:sp>
    <dsp:sp modelId="{886BA651-1B5C-4FAE-8D6B-21B128F8B1A2}">
      <dsp:nvSpPr>
        <dsp:cNvPr id="0" name=""/>
        <dsp:cNvSpPr/>
      </dsp:nvSpPr>
      <dsp:spPr>
        <a:xfrm>
          <a:off x="5168890" y="2648616"/>
          <a:ext cx="1303016" cy="216886"/>
        </a:xfrm>
        <a:custGeom>
          <a:avLst/>
          <a:gdLst/>
          <a:ahLst/>
          <a:cxnLst/>
          <a:rect l="0" t="0" r="0" b="0"/>
          <a:pathLst>
            <a:path>
              <a:moveTo>
                <a:pt x="1303016" y="0"/>
              </a:moveTo>
              <a:lnTo>
                <a:pt x="1303016" y="108443"/>
              </a:lnTo>
              <a:lnTo>
                <a:pt x="0" y="108443"/>
              </a:lnTo>
              <a:lnTo>
                <a:pt x="0"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2A39F7B-738C-4A98-AB63-7DD07A6DE4A8}">
      <dsp:nvSpPr>
        <dsp:cNvPr id="0" name=""/>
        <dsp:cNvSpPr/>
      </dsp:nvSpPr>
      <dsp:spPr>
        <a:xfrm>
          <a:off x="4569714" y="2865503"/>
          <a:ext cx="1198353"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binaire</a:t>
          </a:r>
          <a:endParaRPr lang="fr-FR" sz="1200" kern="1200" dirty="0"/>
        </a:p>
      </dsp:txBody>
      <dsp:txXfrm>
        <a:off x="4585595" y="2881384"/>
        <a:ext cx="1166591" cy="510454"/>
      </dsp:txXfrm>
    </dsp:sp>
    <dsp:sp modelId="{C1B36C72-CCE8-46DB-9279-34F7AB05D962}">
      <dsp:nvSpPr>
        <dsp:cNvPr id="0" name=""/>
        <dsp:cNvSpPr/>
      </dsp:nvSpPr>
      <dsp:spPr>
        <a:xfrm>
          <a:off x="3582422" y="3407720"/>
          <a:ext cx="1586468" cy="216886"/>
        </a:xfrm>
        <a:custGeom>
          <a:avLst/>
          <a:gdLst/>
          <a:ahLst/>
          <a:cxnLst/>
          <a:rect l="0" t="0" r="0" b="0"/>
          <a:pathLst>
            <a:path>
              <a:moveTo>
                <a:pt x="1586468" y="0"/>
              </a:moveTo>
              <a:lnTo>
                <a:pt x="1586468"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ED0F03-4EFB-4CBE-99DE-9D981C25F1EF}">
      <dsp:nvSpPr>
        <dsp:cNvPr id="0" name=""/>
        <dsp:cNvSpPr/>
      </dsp:nvSpPr>
      <dsp:spPr>
        <a:xfrm>
          <a:off x="317575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droite de</a:t>
          </a:r>
          <a:endParaRPr lang="fr-FR" sz="1200" kern="1200" dirty="0"/>
        </a:p>
      </dsp:txBody>
      <dsp:txXfrm>
        <a:off x="3191640" y="3640487"/>
        <a:ext cx="781563" cy="510454"/>
      </dsp:txXfrm>
    </dsp:sp>
    <dsp:sp modelId="{64DD3A7A-E972-494C-9A70-74A3332D1EBB}">
      <dsp:nvSpPr>
        <dsp:cNvPr id="0" name=""/>
        <dsp:cNvSpPr/>
      </dsp:nvSpPr>
      <dsp:spPr>
        <a:xfrm>
          <a:off x="4640229" y="3407720"/>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05BCFD-4228-4125-9F3C-DDC75125DA3B}">
      <dsp:nvSpPr>
        <dsp:cNvPr id="0" name=""/>
        <dsp:cNvSpPr/>
      </dsp:nvSpPr>
      <dsp:spPr>
        <a:xfrm>
          <a:off x="4233082" y="3624606"/>
          <a:ext cx="814293"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A gauche de</a:t>
          </a:r>
          <a:endParaRPr lang="fr-FR" sz="1200" kern="1200" dirty="0"/>
        </a:p>
      </dsp:txBody>
      <dsp:txXfrm>
        <a:off x="4248963" y="3640487"/>
        <a:ext cx="782531" cy="510454"/>
      </dsp:txXfrm>
    </dsp:sp>
    <dsp:sp modelId="{D8DDEC04-EE28-46A7-9777-50F3EB6D7D5F}">
      <dsp:nvSpPr>
        <dsp:cNvPr id="0" name=""/>
        <dsp:cNvSpPr/>
      </dsp:nvSpPr>
      <dsp:spPr>
        <a:xfrm>
          <a:off x="5168890" y="3407720"/>
          <a:ext cx="529145" cy="216886"/>
        </a:xfrm>
        <a:custGeom>
          <a:avLst/>
          <a:gdLst/>
          <a:ahLst/>
          <a:cxnLst/>
          <a:rect l="0" t="0" r="0" b="0"/>
          <a:pathLst>
            <a:path>
              <a:moveTo>
                <a:pt x="0" y="0"/>
              </a:moveTo>
              <a:lnTo>
                <a:pt x="0" y="108443"/>
              </a:lnTo>
              <a:lnTo>
                <a:pt x="529145" y="108443"/>
              </a:lnTo>
              <a:lnTo>
                <a:pt x="529145"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AD235-DE03-458C-9599-4E4DA9AD4A25}">
      <dsp:nvSpPr>
        <dsp:cNvPr id="0" name=""/>
        <dsp:cNvSpPr/>
      </dsp:nvSpPr>
      <dsp:spPr>
        <a:xfrm>
          <a:off x="5291373"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haut de</a:t>
          </a:r>
          <a:endParaRPr lang="fr-FR" sz="1200" kern="1200" dirty="0"/>
        </a:p>
      </dsp:txBody>
      <dsp:txXfrm>
        <a:off x="5307254" y="3640487"/>
        <a:ext cx="781563" cy="510454"/>
      </dsp:txXfrm>
    </dsp:sp>
    <dsp:sp modelId="{8113F0BE-32EC-48E6-9204-B538391B0FE5}">
      <dsp:nvSpPr>
        <dsp:cNvPr id="0" name=""/>
        <dsp:cNvSpPr/>
      </dsp:nvSpPr>
      <dsp:spPr>
        <a:xfrm>
          <a:off x="5168890" y="3407720"/>
          <a:ext cx="1586468" cy="216886"/>
        </a:xfrm>
        <a:custGeom>
          <a:avLst/>
          <a:gdLst/>
          <a:ahLst/>
          <a:cxnLst/>
          <a:rect l="0" t="0" r="0" b="0"/>
          <a:pathLst>
            <a:path>
              <a:moveTo>
                <a:pt x="0" y="0"/>
              </a:moveTo>
              <a:lnTo>
                <a:pt x="0" y="108443"/>
              </a:lnTo>
              <a:lnTo>
                <a:pt x="1586468" y="108443"/>
              </a:lnTo>
              <a:lnTo>
                <a:pt x="1586468"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7A8F90-2441-4A44-83B7-A3DCD5B9BC83}">
      <dsp:nvSpPr>
        <dsp:cNvPr id="0" name=""/>
        <dsp:cNvSpPr/>
      </dsp:nvSpPr>
      <dsp:spPr>
        <a:xfrm>
          <a:off x="6348696"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 bas de</a:t>
          </a:r>
          <a:endParaRPr lang="fr-FR" sz="1200" kern="1200" dirty="0"/>
        </a:p>
      </dsp:txBody>
      <dsp:txXfrm>
        <a:off x="6364577" y="3640487"/>
        <a:ext cx="781563" cy="510454"/>
      </dsp:txXfrm>
    </dsp:sp>
    <dsp:sp modelId="{F010FEC9-E9D2-4470-8E50-CC0C6CD3C30A}">
      <dsp:nvSpPr>
        <dsp:cNvPr id="0" name=""/>
        <dsp:cNvSpPr/>
      </dsp:nvSpPr>
      <dsp:spPr>
        <a:xfrm>
          <a:off x="6471907" y="2648616"/>
          <a:ext cx="1340774" cy="216886"/>
        </a:xfrm>
        <a:custGeom>
          <a:avLst/>
          <a:gdLst/>
          <a:ahLst/>
          <a:cxnLst/>
          <a:rect l="0" t="0" r="0" b="0"/>
          <a:pathLst>
            <a:path>
              <a:moveTo>
                <a:pt x="0" y="0"/>
              </a:moveTo>
              <a:lnTo>
                <a:pt x="0" y="108443"/>
              </a:lnTo>
              <a:lnTo>
                <a:pt x="1340774" y="108443"/>
              </a:lnTo>
              <a:lnTo>
                <a:pt x="1340774" y="216886"/>
              </a:lnTo>
            </a:path>
          </a:pathLst>
        </a:custGeom>
        <a:noFill/>
        <a:ln w="15875" cap="rnd" cmpd="sng" algn="ctr">
          <a:solidFill>
            <a:schemeClr val="accent2"/>
          </a:solidFill>
          <a:prstDash val="solid"/>
        </a:ln>
        <a:effectLst/>
      </dsp:spPr>
      <dsp:style>
        <a:lnRef idx="2">
          <a:scrgbClr r="0" g="0" b="0"/>
        </a:lnRef>
        <a:fillRef idx="0">
          <a:scrgbClr r="0" g="0" b="0"/>
        </a:fillRef>
        <a:effectRef idx="0">
          <a:scrgbClr r="0" g="0" b="0"/>
        </a:effectRef>
        <a:fontRef idx="minor"/>
      </dsp:style>
    </dsp:sp>
    <dsp:sp modelId="{30DFEB1C-F1BB-4D76-A1FA-E419F6027AE6}">
      <dsp:nvSpPr>
        <dsp:cNvPr id="0" name=""/>
        <dsp:cNvSpPr/>
      </dsp:nvSpPr>
      <dsp:spPr>
        <a:xfrm>
          <a:off x="7251263" y="2865503"/>
          <a:ext cx="1122836" cy="542216"/>
        </a:xfrm>
        <a:prstGeom prst="roundRect">
          <a:avLst>
            <a:gd name="adj" fmla="val 10000"/>
          </a:avLst>
        </a:prstGeom>
        <a:solidFill>
          <a:schemeClr val="accent2"/>
        </a:soli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directionnelle ternaire</a:t>
          </a:r>
          <a:endParaRPr lang="fr-FR" sz="1200" kern="1200" dirty="0"/>
        </a:p>
      </dsp:txBody>
      <dsp:txXfrm>
        <a:off x="7267144" y="2881384"/>
        <a:ext cx="1091074" cy="510454"/>
      </dsp:txXfrm>
    </dsp:sp>
    <dsp:sp modelId="{FB9325F1-DB66-4DF1-A9E9-2C398C131115}">
      <dsp:nvSpPr>
        <dsp:cNvPr id="0" name=""/>
        <dsp:cNvSpPr/>
      </dsp:nvSpPr>
      <dsp:spPr>
        <a:xfrm>
          <a:off x="7766961" y="3407720"/>
          <a:ext cx="91440" cy="216886"/>
        </a:xfrm>
        <a:custGeom>
          <a:avLst/>
          <a:gdLst/>
          <a:ahLst/>
          <a:cxnLst/>
          <a:rect l="0" t="0" r="0" b="0"/>
          <a:pathLst>
            <a:path>
              <a:moveTo>
                <a:pt x="45720" y="0"/>
              </a:moveTo>
              <a:lnTo>
                <a:pt x="4572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8F1C00-DB94-4982-8FC3-264A8177775A}">
      <dsp:nvSpPr>
        <dsp:cNvPr id="0" name=""/>
        <dsp:cNvSpPr/>
      </dsp:nvSpPr>
      <dsp:spPr>
        <a:xfrm>
          <a:off x="7406019" y="3624606"/>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Entre</a:t>
          </a:r>
          <a:endParaRPr lang="fr-FR" sz="1200" kern="1200" dirty="0"/>
        </a:p>
      </dsp:txBody>
      <dsp:txXfrm>
        <a:off x="7421900" y="3640487"/>
        <a:ext cx="781563" cy="510454"/>
      </dsp:txXfrm>
    </dsp:sp>
    <dsp:sp modelId="{75955611-8B9D-4DBB-B26C-8C83475891DC}">
      <dsp:nvSpPr>
        <dsp:cNvPr id="0" name=""/>
        <dsp:cNvSpPr/>
      </dsp:nvSpPr>
      <dsp:spPr>
        <a:xfrm>
          <a:off x="7935089" y="1889512"/>
          <a:ext cx="1618332" cy="216886"/>
        </a:xfrm>
        <a:custGeom>
          <a:avLst/>
          <a:gdLst/>
          <a:ahLst/>
          <a:cxnLst/>
          <a:rect l="0" t="0" r="0" b="0"/>
          <a:pathLst>
            <a:path>
              <a:moveTo>
                <a:pt x="0" y="0"/>
              </a:moveTo>
              <a:lnTo>
                <a:pt x="0" y="108443"/>
              </a:lnTo>
              <a:lnTo>
                <a:pt x="1618332" y="108443"/>
              </a:lnTo>
              <a:lnTo>
                <a:pt x="1618332" y="216886"/>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39802A-9320-466A-8A6E-9448ED8E53E0}">
      <dsp:nvSpPr>
        <dsp:cNvPr id="0" name=""/>
        <dsp:cNvSpPr/>
      </dsp:nvSpPr>
      <dsp:spPr>
        <a:xfrm>
          <a:off x="9146759" y="2106399"/>
          <a:ext cx="813325" cy="542216"/>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Relation de distance</a:t>
          </a:r>
          <a:endParaRPr lang="fr-FR" sz="1200" kern="1200" dirty="0"/>
        </a:p>
      </dsp:txBody>
      <dsp:txXfrm>
        <a:off x="9162640" y="2122280"/>
        <a:ext cx="781563" cy="510454"/>
      </dsp:txXfrm>
    </dsp:sp>
    <dsp:sp modelId="{7D99EE9E-573E-4BFB-A657-BECBF5132106}">
      <dsp:nvSpPr>
        <dsp:cNvPr id="0" name=""/>
        <dsp:cNvSpPr/>
      </dsp:nvSpPr>
      <dsp:spPr>
        <a:xfrm>
          <a:off x="9024760" y="2648616"/>
          <a:ext cx="528661" cy="216886"/>
        </a:xfrm>
        <a:custGeom>
          <a:avLst/>
          <a:gdLst/>
          <a:ahLst/>
          <a:cxnLst/>
          <a:rect l="0" t="0" r="0" b="0"/>
          <a:pathLst>
            <a:path>
              <a:moveTo>
                <a:pt x="528661" y="0"/>
              </a:moveTo>
              <a:lnTo>
                <a:pt x="528661" y="108443"/>
              </a:lnTo>
              <a:lnTo>
                <a:pt x="0" y="108443"/>
              </a:lnTo>
              <a:lnTo>
                <a:pt x="0"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1479C8-FF5A-4F4A-BAB0-FB71E18306FA}">
      <dsp:nvSpPr>
        <dsp:cNvPr id="0" name=""/>
        <dsp:cNvSpPr/>
      </dsp:nvSpPr>
      <dsp:spPr>
        <a:xfrm>
          <a:off x="8618097"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Proche de</a:t>
          </a:r>
          <a:endParaRPr lang="fr-FR" sz="1200" kern="1200" dirty="0"/>
        </a:p>
      </dsp:txBody>
      <dsp:txXfrm>
        <a:off x="8633978" y="2881384"/>
        <a:ext cx="781563" cy="510454"/>
      </dsp:txXfrm>
    </dsp:sp>
    <dsp:sp modelId="{B694207B-DD19-418C-A43F-37ABB458D6E2}">
      <dsp:nvSpPr>
        <dsp:cNvPr id="0" name=""/>
        <dsp:cNvSpPr/>
      </dsp:nvSpPr>
      <dsp:spPr>
        <a:xfrm>
          <a:off x="9553421" y="2648616"/>
          <a:ext cx="528661" cy="216886"/>
        </a:xfrm>
        <a:custGeom>
          <a:avLst/>
          <a:gdLst/>
          <a:ahLst/>
          <a:cxnLst/>
          <a:rect l="0" t="0" r="0" b="0"/>
          <a:pathLst>
            <a:path>
              <a:moveTo>
                <a:pt x="0" y="0"/>
              </a:moveTo>
              <a:lnTo>
                <a:pt x="0" y="108443"/>
              </a:lnTo>
              <a:lnTo>
                <a:pt x="528661" y="108443"/>
              </a:lnTo>
              <a:lnTo>
                <a:pt x="528661" y="216886"/>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CFBDC-74A5-420F-B203-5196E59D8D89}">
      <dsp:nvSpPr>
        <dsp:cNvPr id="0" name=""/>
        <dsp:cNvSpPr/>
      </dsp:nvSpPr>
      <dsp:spPr>
        <a:xfrm>
          <a:off x="9675420" y="2865503"/>
          <a:ext cx="813325" cy="54221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kern="1200" dirty="0" smtClean="0"/>
            <a:t>Loin de</a:t>
          </a:r>
          <a:endParaRPr lang="fr-FR" sz="1200" kern="1200" dirty="0"/>
        </a:p>
      </dsp:txBody>
      <dsp:txXfrm>
        <a:off x="9691301" y="2881384"/>
        <a:ext cx="781563" cy="5104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24/04/2017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86280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856377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endParaRPr lang="fr-FR" baseline="0" dirty="0" smtClean="0">
              <a:sym typeface="Wingdings" panose="05000000000000000000" pitchFamily="2" charset="2"/>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180121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4/24/2017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4/24/2017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4/24/2017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4/24/2017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4/24/2017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4/24/2017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4/24/2017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4/24/2017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4/24/2017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4/24/2017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4/24/2017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4/24/2017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4/24/2017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4/24/2017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4/24/2017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4/24/2017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4/24/2017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4/24/2017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182"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56868"/>
            <a:ext cx="10018713" cy="1327301"/>
          </a:xfrm>
        </p:spPr>
        <p:txBody>
          <a:bodyPr/>
          <a:lstStyle/>
          <a:p>
            <a:r>
              <a:rPr lang="fr-FR" dirty="0" smtClean="0"/>
              <a:t>TODO : Suppression muscles + </a:t>
            </a:r>
            <a:r>
              <a:rPr lang="fr-FR" dirty="0" err="1" smtClean="0"/>
              <a:t>Fuzzy</a:t>
            </a: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850739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fontScale="77500" lnSpcReduction="20000"/>
          </a:bodyPr>
          <a:lstStyle/>
          <a:p>
            <a:pPr marL="0" indent="0">
              <a:buNone/>
            </a:pPr>
            <a:r>
              <a:rPr lang="fr-FR" b="1" dirty="0" smtClean="0"/>
              <a:t>TODO : </a:t>
            </a:r>
          </a:p>
          <a:p>
            <a:pPr marL="0" indent="0">
              <a:buNone/>
            </a:pPr>
            <a:r>
              <a:rPr lang="fr-FR" b="1" dirty="0"/>
              <a:t>	</a:t>
            </a:r>
            <a:r>
              <a:rPr lang="fr-FR" b="1" dirty="0" smtClean="0"/>
              <a:t>définir relations spatiales</a:t>
            </a:r>
          </a:p>
          <a:p>
            <a:pPr marL="0" indent="0">
              <a:buNone/>
            </a:pPr>
            <a:r>
              <a:rPr lang="fr-FR" b="1" dirty="0"/>
              <a:t>	</a:t>
            </a:r>
            <a:r>
              <a:rPr lang="fr-FR" b="1" dirty="0" smtClean="0"/>
              <a:t>ontologie</a:t>
            </a:r>
          </a:p>
          <a:p>
            <a:pPr marL="0" indent="0">
              <a:buNone/>
            </a:pPr>
            <a:r>
              <a:rPr lang="fr-FR" b="1" dirty="0"/>
              <a:t>	</a:t>
            </a:r>
            <a:r>
              <a:rPr lang="fr-FR" b="1" dirty="0" smtClean="0"/>
              <a:t>LD, OWL, Protégé</a:t>
            </a:r>
          </a:p>
          <a:p>
            <a:pPr marL="0" indent="0">
              <a:buNone/>
            </a:pPr>
            <a:r>
              <a:rPr lang="fr-FR" b="1" dirty="0"/>
              <a:t>	</a:t>
            </a:r>
            <a:r>
              <a:rPr lang="fr-FR" b="1" dirty="0" smtClean="0"/>
              <a:t>exemples (d’après les articles)</a:t>
            </a:r>
          </a:p>
          <a:p>
            <a:pPr marL="0" indent="0">
              <a:buNone/>
            </a:pPr>
            <a:r>
              <a:rPr lang="fr-FR" b="1" dirty="0"/>
              <a:t>	</a:t>
            </a:r>
            <a:r>
              <a:rPr lang="fr-FR" b="1" dirty="0" smtClean="0"/>
              <a:t>définir logique floue</a:t>
            </a:r>
          </a:p>
          <a:p>
            <a:pPr marL="0" indent="0">
              <a:buNone/>
            </a:pPr>
            <a:r>
              <a:rPr lang="fr-FR" b="1" dirty="0"/>
              <a:t>	</a:t>
            </a:r>
            <a:r>
              <a:rPr lang="fr-FR" b="1" dirty="0" smtClean="0"/>
              <a:t>donner le lien avec les relations spatiales</a:t>
            </a:r>
          </a:p>
          <a:p>
            <a:pPr marL="0" indent="0">
              <a:buNone/>
            </a:pPr>
            <a:r>
              <a:rPr lang="fr-FR" b="1" dirty="0"/>
              <a:t>	</a:t>
            </a:r>
            <a:r>
              <a:rPr lang="fr-FR" b="1" dirty="0" smtClean="0"/>
              <a:t>exemples (d’après les articles)</a:t>
            </a:r>
          </a:p>
          <a:p>
            <a:pPr marL="0" indent="0">
              <a:buNone/>
            </a:pPr>
            <a:r>
              <a:rPr lang="fr-FR" b="1" dirty="0"/>
              <a:t>	</a:t>
            </a:r>
            <a:r>
              <a:rPr lang="fr-FR" b="1" dirty="0" smtClean="0"/>
              <a:t>expliquer l’algorithme de l’article sur la segmentation du cerveau</a:t>
            </a:r>
          </a:p>
          <a:p>
            <a:pPr marL="0" indent="0">
              <a:buNone/>
            </a:pPr>
            <a:r>
              <a:rPr lang="fr-FR" b="1" dirty="0"/>
              <a:t>	</a:t>
            </a:r>
            <a:r>
              <a:rPr lang="fr-FR" b="1" dirty="0" smtClean="0"/>
              <a:t>donner l’exemple que j’ai codé avec le cercle</a:t>
            </a:r>
          </a:p>
          <a:p>
            <a:pPr marL="0" indent="0">
              <a:buNone/>
            </a:pPr>
            <a:r>
              <a:rPr lang="fr-FR" b="1" dirty="0"/>
              <a:t>	</a:t>
            </a:r>
            <a:r>
              <a:rPr lang="fr-FR" b="1" dirty="0" smtClean="0"/>
              <a:t>expliquer la différence de l’approche contour actif par rapport à la croissance de région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739987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198"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1707498935"/>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2585452283"/>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a:t>
            </a:r>
            <a:r>
              <a:rPr lang="fr-FR" b="1" dirty="0" smtClean="0"/>
              <a:t>le(s) germe(s) </a:t>
            </a:r>
            <a:r>
              <a:rPr lang="fr-FR" b="1" dirty="0" smtClean="0"/>
              <a:t>de </a:t>
            </a:r>
            <a:r>
              <a:rPr lang="fr-FR" b="1" dirty="0" smtClean="0"/>
              <a:t>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t>
            </a:r>
            <a:r>
              <a:rPr lang="fr-FR" dirty="0" smtClean="0">
                <a:sym typeface="Wingdings" panose="05000000000000000000" pitchFamily="2" charset="2"/>
              </a:rPr>
              <a:t>ayant la valeur </a:t>
            </a:r>
            <a:r>
              <a:rPr lang="el-GR" dirty="0" smtClean="0">
                <a:sym typeface="Wingdings" panose="05000000000000000000" pitchFamily="2" charset="2"/>
              </a:rPr>
              <a:t>μ</a:t>
            </a:r>
            <a:r>
              <a:rPr lang="fr-FR" dirty="0" smtClean="0">
                <a:sym typeface="Wingdings" panose="05000000000000000000" pitchFamily="2" charset="2"/>
              </a:rPr>
              <a:t> </a:t>
            </a:r>
            <a:r>
              <a:rPr lang="fr-FR" dirty="0" smtClean="0">
                <a:sym typeface="Wingdings" panose="05000000000000000000" pitchFamily="2" charset="2"/>
              </a:rPr>
              <a:t>(fonction </a:t>
            </a:r>
            <a:r>
              <a:rPr lang="fr-FR" dirty="0" smtClean="0">
                <a:sym typeface="Wingdings" panose="05000000000000000000" pitchFamily="2" charset="2"/>
              </a:rPr>
              <a:t>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a:t>
            </a:r>
            <a:r>
              <a:rPr lang="fr-FR" dirty="0" smtClean="0">
                <a:sym typeface="Wingdings" panose="05000000000000000000" pitchFamily="2" charset="2"/>
              </a:rPr>
              <a:t>plus élevé </a:t>
            </a:r>
            <a:r>
              <a:rPr lang="fr-FR" dirty="0" smtClean="0">
                <a:sym typeface="Wingdings" panose="05000000000000000000" pitchFamily="2" charset="2"/>
              </a:rPr>
              <a:t>?</a:t>
            </a:r>
            <a:endParaRPr lang="fr-FR" dirty="0" smtClean="0">
              <a:sym typeface="Wingdings" panose="05000000000000000000" pitchFamily="2" charset="2"/>
            </a:endParaRPr>
          </a:p>
          <a:p>
            <a:pPr>
              <a:buFontTx/>
              <a:buChar char="-"/>
            </a:pPr>
            <a:r>
              <a:rPr lang="fr-FR" b="1" dirty="0" smtClean="0">
                <a:sym typeface="Wingdings" panose="05000000000000000000" pitchFamily="2" charset="2"/>
              </a:rPr>
              <a:t>Utiliser la logique floue pour construire une </a:t>
            </a:r>
            <a:r>
              <a:rPr lang="fr-FR" b="1" dirty="0" smtClean="0">
                <a:sym typeface="Wingdings" panose="05000000000000000000" pitchFamily="2" charset="2"/>
              </a:rPr>
              <a:t>«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a:t>
            </a:r>
            <a:r>
              <a:rPr lang="fr-FR" sz="2800" b="1" dirty="0" smtClean="0"/>
              <a:t>: </a:t>
            </a:r>
            <a:endParaRPr lang="fr-FR" sz="2800" b="1" dirty="0" smtClean="0"/>
          </a:p>
          <a:p>
            <a:pPr marL="0" indent="0">
              <a:spcBef>
                <a:spcPts val="0"/>
              </a:spcBef>
              <a:spcAft>
                <a:spcPts val="0"/>
              </a:spcAft>
              <a:buNone/>
            </a:pPr>
            <a:r>
              <a:rPr lang="fr-FR" sz="2200" b="1" dirty="0" smtClean="0"/>
              <a:t>« Tumeur en haut à gauche </a:t>
            </a:r>
            <a:r>
              <a:rPr lang="fr-FR" sz="2200" b="1" dirty="0" smtClean="0"/>
              <a:t>et moyennement proche </a:t>
            </a:r>
            <a:r>
              <a:rPr lang="fr-FR" sz="2200" b="1" dirty="0" smtClean="0"/>
              <a:t>de la colonne vertébrale </a:t>
            </a:r>
            <a:r>
              <a:rPr lang="fr-FR" sz="2200" b="1" dirty="0" smtClean="0"/>
              <a:t>»</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Segmentation</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L’ontologie peut permettre de déterminer quels sont les différents organes après segmentation (Approche globale [1])</a:t>
            </a:r>
          </a:p>
          <a:p>
            <a:pPr marL="0" indent="0">
              <a:buNone/>
            </a:pPr>
            <a:r>
              <a:rPr lang="fr-FR" sz="2800" b="1" dirty="0" smtClean="0">
                <a:sym typeface="Wingdings" panose="05000000000000000000" pitchFamily="2" charset="2"/>
              </a:rPr>
              <a:t>Par exemple ils prennent deux régions segmentées, calculent leur histogramme d’angle, récupèrent la direction la/les direction(s) la plus représentée, et vérifie dans l’ontologie quels organes correspondent à cette relation spatiale (à l’aide d’un critère de satisfaction)</a:t>
            </a: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simplifié pour notre cas d’étude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2739454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4721</TotalTime>
  <Words>3771</Words>
  <Application>Microsoft Office PowerPoint</Application>
  <PresentationFormat>Grand écran</PresentationFormat>
  <Paragraphs>900</Paragraphs>
  <Slides>79</Slides>
  <Notes>63</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79</vt:i4>
      </vt:variant>
    </vt:vector>
  </HeadingPairs>
  <TitlesOfParts>
    <vt:vector size="88" baseType="lpstr">
      <vt:lpstr>Arial</vt:lpstr>
      <vt:lpstr>Arial Black</vt:lpstr>
      <vt:lpstr>Calibri</vt:lpstr>
      <vt:lpstr>Cambria Math</vt:lpstr>
      <vt:lpstr>Corbel</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TODO : Suppression muscles + Fuzzy</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299</cp:revision>
  <dcterms:created xsi:type="dcterms:W3CDTF">2017-03-14T08:34:02Z</dcterms:created>
  <dcterms:modified xsi:type="dcterms:W3CDTF">2017-04-24T12:55:05Z</dcterms:modified>
</cp:coreProperties>
</file>